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6" r:id="rId9"/>
    <p:sldId id="267" r:id="rId10"/>
    <p:sldId id="268" r:id="rId11"/>
    <p:sldId id="265" r:id="rId12"/>
    <p:sldId id="263" r:id="rId1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0066"/>
    <a:srgbClr val="D62027"/>
    <a:srgbClr val="9C1C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74" d="100"/>
          <a:sy n="74" d="100"/>
        </p:scale>
        <p:origin x="-126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FB4AD-444F-4706-B5F3-1A880BCE2D9C}" type="datetimeFigureOut">
              <a:rPr lang="hr-HR" smtClean="0"/>
              <a:t>4.2.2015.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286FD9-B8C5-470B-AEE7-589D5D9A4C9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4925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BENEFITS FOR</a:t>
            </a:r>
            <a:r>
              <a:rPr lang="hr-HR" baseline="0" dirty="0" smtClean="0"/>
              <a:t> AG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86FD9-B8C5-470B-AEE7-589D5D9A4C9A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9304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NEŠTO O SELEKCIJI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86FD9-B8C5-470B-AEE7-589D5D9A4C9A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9269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OTKUDA PROJEKTI, FORMIRANJE</a:t>
            </a:r>
            <a:r>
              <a:rPr lang="hr-HR" baseline="0" dirty="0" smtClean="0"/>
              <a:t> TIMOVA, LADA , LAP DANCE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86FD9-B8C5-470B-AEE7-589D5D9A4C9A}" type="slidenum">
              <a:rPr lang="hr-HR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0047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PROJECT</a:t>
            </a:r>
            <a:r>
              <a:rPr lang="hr-HR" baseline="0" dirty="0" smtClean="0"/>
              <a:t> PROPOSAL PRESENTATIONS, EVALUATION </a:t>
            </a:r>
            <a:r>
              <a:rPr lang="hr-HR" dirty="0" smtClean="0"/>
              <a:t>OF</a:t>
            </a:r>
            <a:r>
              <a:rPr lang="hr-HR" baseline="0" dirty="0" smtClean="0"/>
              <a:t> THE CANDIDATES (MENTOR &amp;COACH, MOTIVATION, STRENGHTS, DEVELOPMENT AREAS) </a:t>
            </a:r>
          </a:p>
          <a:p>
            <a:r>
              <a:rPr lang="hr-HR" baseline="0" dirty="0" smtClean="0"/>
              <a:t>EVALUATION OF PROJECTS – SMC PRESENTATION (GENERAL IMPRESSION, WHAT WAS RIGHT, WHAT SHOULD BE DONE DIFFERENTLY)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86FD9-B8C5-470B-AEE7-589D5D9A4C9A}" type="slidenum">
              <a:rPr lang="hr-HR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671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err="1" smtClean="0"/>
              <a:t>Specificnosti</a:t>
            </a:r>
            <a:r>
              <a:rPr lang="hr-HR" baseline="0" dirty="0" smtClean="0"/>
              <a:t> timova – nema vođe, nisu većinom prošli sve faze razvoja tima, </a:t>
            </a:r>
            <a:r>
              <a:rPr lang="hr-HR" baseline="0" dirty="0" err="1" smtClean="0"/>
              <a:t>lack</a:t>
            </a:r>
            <a:r>
              <a:rPr lang="hr-HR" baseline="0" dirty="0" smtClean="0"/>
              <a:t> </a:t>
            </a:r>
            <a:r>
              <a:rPr lang="hr-HR" baseline="0" dirty="0" err="1" smtClean="0"/>
              <a:t>of</a:t>
            </a:r>
            <a:r>
              <a:rPr lang="hr-HR" baseline="0" dirty="0" smtClean="0"/>
              <a:t> </a:t>
            </a:r>
            <a:r>
              <a:rPr lang="hr-HR" baseline="0" dirty="0" err="1" smtClean="0"/>
              <a:t>business</a:t>
            </a:r>
            <a:r>
              <a:rPr lang="hr-HR" baseline="0" dirty="0" smtClean="0"/>
              <a:t> </a:t>
            </a:r>
            <a:r>
              <a:rPr lang="hr-HR" baseline="0" dirty="0" err="1" smtClean="0"/>
              <a:t>skills</a:t>
            </a:r>
            <a:r>
              <a:rPr lang="hr-HR" baseline="0" dirty="0" smtClean="0"/>
              <a:t>;  PROCJENA MENTORA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286FD9-B8C5-470B-AEE7-589D5D9A4C9A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5037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5758408" cy="1470025"/>
          </a:xfrm>
        </p:spPr>
        <p:txBody>
          <a:bodyPr>
            <a:normAutofit/>
          </a:bodyPr>
          <a:lstStyle>
            <a:lvl1pPr algn="l">
              <a:defRPr sz="3200">
                <a:solidFill>
                  <a:srgbClr val="D6202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5072608" cy="1198984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2A52-B634-467E-BABF-B09983A54B0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2560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FD62F6AD-C81B-429E-BE92-B65EB0DD9EBE}" type="datetimeFigureOut">
              <a:rPr lang="hr-HR" smtClean="0"/>
              <a:t>4.2.2015.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2A52-B634-467E-BABF-B09983A54B0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8194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FD62F6AD-C81B-429E-BE92-B65EB0DD9EBE}" type="datetimeFigureOut">
              <a:rPr lang="hr-HR" smtClean="0"/>
              <a:t>4.2.2015.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2A52-B634-467E-BABF-B09983A54B0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8834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>
                <a:solidFill>
                  <a:srgbClr val="D6202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FD62F6AD-C81B-429E-BE92-B65EB0DD9EBE}" type="datetimeFigureOut">
              <a:rPr lang="hr-HR" smtClean="0"/>
              <a:t>4.2.2015.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2A52-B634-467E-BABF-B09983A54B0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4148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FD62F6AD-C81B-429E-BE92-B65EB0DD9EBE}" type="datetimeFigureOut">
              <a:rPr lang="hr-HR" smtClean="0"/>
              <a:t>4.2.2015.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2A52-B634-467E-BABF-B09983A54B0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145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FD62F6AD-C81B-429E-BE92-B65EB0DD9EBE}" type="datetimeFigureOut">
              <a:rPr lang="hr-HR" smtClean="0"/>
              <a:t>4.2.2015.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2A52-B634-467E-BABF-B09983A54B0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853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FD62F6AD-C81B-429E-BE92-B65EB0DD9EBE}" type="datetimeFigureOut">
              <a:rPr lang="hr-HR" smtClean="0"/>
              <a:t>4.2.2015.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2A52-B634-467E-BABF-B09983A54B0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9324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FD62F6AD-C81B-429E-BE92-B65EB0DD9EBE}" type="datetimeFigureOut">
              <a:rPr lang="hr-HR" smtClean="0"/>
              <a:t>4.2.2015.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2A52-B634-467E-BABF-B09983A54B0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4618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FD62F6AD-C81B-429E-BE92-B65EB0DD9EBE}" type="datetimeFigureOut">
              <a:rPr lang="hr-HR" smtClean="0"/>
              <a:t>4.2.2015.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2A52-B634-467E-BABF-B09983A54B0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3923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FD62F6AD-C81B-429E-BE92-B65EB0DD9EBE}" type="datetimeFigureOut">
              <a:rPr lang="hr-HR" smtClean="0"/>
              <a:t>4.2.2015.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2A52-B634-467E-BABF-B09983A54B0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42153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FD62F6AD-C81B-429E-BE92-B65EB0DD9EBE}" type="datetimeFigureOut">
              <a:rPr lang="hr-HR" smtClean="0"/>
              <a:t>4.2.2015.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02A52-B634-467E-BABF-B09983A54B0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454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02A52-B634-467E-BABF-B09983A54B0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7074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D62027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10" Type="http://schemas.openxmlformats.org/officeDocument/2006/relationships/image" Target="../media/image31.png"/><Relationship Id="rId4" Type="http://schemas.openxmlformats.org/officeDocument/2006/relationships/image" Target="../media/image26.jpeg"/><Relationship Id="rId9" Type="http://schemas.openxmlformats.org/officeDocument/2006/relationships/hyperlink" Target="file:///\\Hrfs-grupa01\human_resources\EDUKACIJE\L%20E%20A%20R%20N\LEARN%20programi\ADVENTURE\HR%20Nagrada\learn_final_crop%20(1).avi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image" Target="../media/image8.pn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[your name and title]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6" y="1340768"/>
            <a:ext cx="6010275" cy="3770732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3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IMPLEMENTATION</a:t>
            </a:r>
            <a:endParaRPr lang="hr-HR" dirty="0"/>
          </a:p>
        </p:txBody>
      </p:sp>
      <p:sp>
        <p:nvSpPr>
          <p:cNvPr id="6" name="TextBox 5"/>
          <p:cNvSpPr txBox="1"/>
          <p:nvPr/>
        </p:nvSpPr>
        <p:spPr>
          <a:xfrm>
            <a:off x="1693311" y="1676515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PROJECTS READY FOR IMPLEMENTATION – TOOK OVER BY THE BUSINESS</a:t>
            </a:r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30" y="2594785"/>
            <a:ext cx="936104" cy="99233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63688" y="3217789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TO BE ADDITIONALLY RESEARCHED</a:t>
            </a:r>
            <a:endParaRPr lang="hr-HR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83" y="3924702"/>
            <a:ext cx="846157" cy="84615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798122" y="4124528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DECLINED, ONE BECAUSE OF BUSINESS PRIORTITIES, ONE BECAUSE OF INSUFICIENT DATA</a:t>
            </a:r>
            <a:endParaRPr lang="hr-HR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951" y="980728"/>
            <a:ext cx="934689" cy="134211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763688" y="5520316"/>
            <a:ext cx="6253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CANDIDATE REPORTS AND CANDIDATE DEVELOPMENT PLANS </a:t>
            </a:r>
            <a:endParaRPr lang="hr-HR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130" y="5167793"/>
            <a:ext cx="1026989" cy="759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20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WHAT WAS IN IT FOR THEM?</a:t>
            </a:r>
            <a:endParaRPr lang="hr-HR" dirty="0"/>
          </a:p>
        </p:txBody>
      </p:sp>
      <p:pic>
        <p:nvPicPr>
          <p:cNvPr id="10" name="Picture 2" descr="\\Hrfs-grupa01\human_resources\EDUKACIJE\L E A R N\LEARN programi\ADVENTURE\ADVENTURE materijali\Fotografije 16.10\DSCN323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8" y="3727948"/>
            <a:ext cx="1827650" cy="2437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\\Hrfs-grupa01\human_resources\EDUKACIJE\L E A R N\LEARN programi\ADVENTURE\ADVENTURE materijali\Fotografije 16.10\DSCN323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909364"/>
            <a:ext cx="2017632" cy="2690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767048" y="4086350"/>
            <a:ext cx="2794184" cy="209563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36608"/>
            <a:ext cx="2688298" cy="20162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150717" y="4077221"/>
            <a:ext cx="2794185" cy="209563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2" y="1636608"/>
            <a:ext cx="2655473" cy="1991605"/>
          </a:xfrm>
          <a:prstGeom prst="rect">
            <a:avLst/>
          </a:prstGeom>
        </p:spPr>
      </p:pic>
      <p:pic>
        <p:nvPicPr>
          <p:cNvPr id="16" name="Picture 15">
            <a:hlinkClick r:id="rId9" action="ppaction://hlinkfile"/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716641"/>
            <a:ext cx="1103285" cy="816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67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62120" cy="43416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59832" y="472514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 smtClean="0"/>
              <a:t>THANK YOU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18339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5" r="5676" b="8132"/>
          <a:stretch/>
        </p:blipFill>
        <p:spPr>
          <a:xfrm>
            <a:off x="-505356" y="0"/>
            <a:ext cx="9649356" cy="688916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71600" y="153887"/>
            <a:ext cx="817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b="1" i="1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thrilling, inspiring and different </a:t>
            </a:r>
            <a:r>
              <a:rPr lang="hr-HR" sz="2400" b="1" i="1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l</a:t>
            </a:r>
            <a:r>
              <a:rPr lang="en-US" sz="2400" b="1" i="1" dirty="0" smtClean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earning </a:t>
            </a:r>
            <a:r>
              <a:rPr lang="en-US" sz="2400" b="1" i="1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experience</a:t>
            </a:r>
            <a:endParaRPr lang="hr-HR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78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AG CULTURE &amp; VALUES</a:t>
            </a:r>
            <a:endParaRPr lang="hr-H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340768"/>
            <a:ext cx="7200800" cy="4811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636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WHAT IS ADVENTURE?</a:t>
            </a: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470604"/>
            <a:ext cx="7416824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International </a:t>
            </a:r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leadership development program for young professionals and managers from all over the </a:t>
            </a:r>
            <a:r>
              <a:rPr lang="hr-HR" dirty="0" smtClean="0">
                <a:ea typeface="Tahoma" panose="020B0604030504040204" pitchFamily="34" charset="0"/>
                <a:cs typeface="Tahoma" panose="020B0604030504040204" pitchFamily="34" charset="0"/>
              </a:rPr>
              <a:t>Atlantic G</a:t>
            </a:r>
            <a:r>
              <a:rPr lang="en-US" dirty="0" err="1" smtClean="0">
                <a:ea typeface="Tahoma" panose="020B0604030504040204" pitchFamily="34" charset="0"/>
                <a:cs typeface="Tahoma" panose="020B0604030504040204" pitchFamily="34" charset="0"/>
              </a:rPr>
              <a:t>rup</a:t>
            </a:r>
            <a:r>
              <a:rPr lang="hr-HR" dirty="0"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hr-HR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hr-HR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hr-HR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b="1" dirty="0">
                <a:ea typeface="Tahoma" panose="020B0604030504040204" pitchFamily="34" charset="0"/>
                <a:cs typeface="Tahoma" panose="020B0604030504040204" pitchFamily="34" charset="0"/>
              </a:rPr>
              <a:t>WHY IT IS CALLED ADVENTURE?</a:t>
            </a:r>
            <a:endParaRPr lang="hr-HR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b="1" dirty="0"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hr-HR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hr-HR" dirty="0" err="1">
                <a:ea typeface="Tahoma" panose="020B0604030504040204" pitchFamily="34" charset="0"/>
                <a:cs typeface="Tahoma" panose="020B0604030504040204" pitchFamily="34" charset="0"/>
              </a:rPr>
              <a:t>It</a:t>
            </a:r>
            <a:r>
              <a:rPr lang="hr-HR" dirty="0">
                <a:ea typeface="Tahoma" panose="020B0604030504040204" pitchFamily="34" charset="0"/>
                <a:cs typeface="Tahoma" panose="020B0604030504040204" pitchFamily="34" charset="0"/>
              </a:rPr>
              <a:t> is </a:t>
            </a:r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a "</a:t>
            </a:r>
            <a:r>
              <a:rPr lang="en-US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journey into innovation, learning and execution</a:t>
            </a:r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" and </a:t>
            </a:r>
            <a:r>
              <a:rPr lang="hr-HR" dirty="0" err="1" smtClean="0">
                <a:ea typeface="Tahoma" panose="020B0604030504040204" pitchFamily="34" charset="0"/>
                <a:cs typeface="Tahoma" panose="020B0604030504040204" pitchFamily="34" charset="0"/>
              </a:rPr>
              <a:t>asked</a:t>
            </a:r>
            <a:r>
              <a:rPr lang="hr-HR" dirty="0" smtClean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of </a:t>
            </a:r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the participants </a:t>
            </a:r>
            <a:endParaRPr lang="hr-HR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to learn by working on strategic business projects in international </a:t>
            </a: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team;</a:t>
            </a:r>
            <a:endParaRPr lang="hr-HR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to strengthen their visibility and build their network by working with top executives, prime experts and peers from all over AG;</a:t>
            </a:r>
            <a:endParaRPr lang="hr-HR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>
                <a:ea typeface="Tahoma" panose="020B0604030504040204" pitchFamily="34" charset="0"/>
                <a:cs typeface="Tahoma" panose="020B0604030504040204" pitchFamily="34" charset="0"/>
              </a:rPr>
              <a:t>to ask themselves some important questions which will raise their self-awareness and understanding the meaning of being a leader.</a:t>
            </a:r>
            <a:endParaRPr lang="hr-HR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7173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WHAT WERE WE LOKING FOR?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925143"/>
          </a:xfrm>
        </p:spPr>
        <p:txBody>
          <a:bodyPr>
            <a:normAutofit/>
          </a:bodyPr>
          <a:lstStyle/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hr-HR" sz="1200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2 - 5 </a:t>
            </a:r>
            <a:r>
              <a:rPr lang="hr-HR" sz="1200" dirty="0" err="1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years</a:t>
            </a:r>
            <a:r>
              <a:rPr lang="hr-HR" sz="1200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sz="1200" dirty="0" err="1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hr-HR" sz="1200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sz="1200" dirty="0" err="1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professional</a:t>
            </a:r>
            <a:r>
              <a:rPr lang="hr-HR" sz="1200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hr-HR" sz="1200" dirty="0" err="1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working</a:t>
            </a:r>
            <a:r>
              <a:rPr lang="hr-HR" sz="1200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sz="1200" dirty="0" err="1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experience</a:t>
            </a:r>
            <a:r>
              <a:rPr lang="hr-HR" sz="1200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- at </a:t>
            </a:r>
            <a:r>
              <a:rPr lang="hr-HR" sz="1200" dirty="0" err="1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least</a:t>
            </a:r>
            <a:r>
              <a:rPr lang="hr-HR" sz="1200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one </a:t>
            </a:r>
            <a:r>
              <a:rPr lang="hr-HR" sz="1200" dirty="0" err="1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year</a:t>
            </a:r>
            <a:r>
              <a:rPr lang="hr-HR" sz="1200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sz="1200" dirty="0" err="1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within</a:t>
            </a:r>
            <a:r>
              <a:rPr lang="hr-HR" sz="1200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AG</a:t>
            </a:r>
          </a:p>
          <a:p>
            <a:pPr marL="285750" lvl="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200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direct </a:t>
            </a:r>
            <a:r>
              <a:rPr lang="en-US" sz="1200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manager clearly in favor of </a:t>
            </a:r>
            <a:r>
              <a:rPr lang="hr-HR" sz="1200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application </a:t>
            </a:r>
            <a:endParaRPr lang="hr-HR" sz="1200" dirty="0" smtClean="0">
              <a:solidFill>
                <a:schemeClr val="tx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200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level </a:t>
            </a:r>
            <a:r>
              <a:rPr lang="en-US" sz="1200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of English allowing for active participation </a:t>
            </a:r>
            <a:endParaRPr lang="hr-HR" sz="1200" dirty="0">
              <a:solidFill>
                <a:schemeClr val="tx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prepared to move abroad </a:t>
            </a:r>
            <a:endParaRPr lang="hr-HR" sz="1200" dirty="0" smtClean="0">
              <a:solidFill>
                <a:schemeClr val="tx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C00000"/>
                </a:solidFill>
                <a:latin typeface="Felix Titling" pitchFamily="82" charset="0"/>
                <a:ea typeface="Tahoma" panose="020B0604030504040204" pitchFamily="34" charset="0"/>
                <a:cs typeface="Tahoma" panose="020B0604030504040204" pitchFamily="34" charset="0"/>
              </a:rPr>
              <a:t>motivation </a:t>
            </a:r>
            <a:r>
              <a:rPr lang="en-US" sz="1200" b="1" dirty="0">
                <a:solidFill>
                  <a:srgbClr val="C00000"/>
                </a:solidFill>
                <a:latin typeface="Felix Titling" pitchFamily="82" charset="0"/>
                <a:ea typeface="Tahoma" panose="020B0604030504040204" pitchFamily="34" charset="0"/>
                <a:cs typeface="Tahoma" panose="020B0604030504040204" pitchFamily="34" charset="0"/>
              </a:rPr>
              <a:t>to grow and engage in own </a:t>
            </a:r>
            <a:r>
              <a:rPr lang="en-US" sz="1200" b="1" dirty="0" smtClean="0">
                <a:solidFill>
                  <a:srgbClr val="C00000"/>
                </a:solidFill>
                <a:latin typeface="Felix Titling" pitchFamily="82" charset="0"/>
                <a:ea typeface="Tahoma" panose="020B0604030504040204" pitchFamily="34" charset="0"/>
                <a:cs typeface="Tahoma" panose="020B0604030504040204" pitchFamily="34" charset="0"/>
              </a:rPr>
              <a:t>development</a:t>
            </a:r>
            <a:endParaRPr lang="hr-HR" sz="1200" b="1" dirty="0" smtClean="0">
              <a:solidFill>
                <a:srgbClr val="C00000"/>
              </a:solidFill>
              <a:latin typeface="Felix Titling" pitchFamily="82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>
              <a:spcBef>
                <a:spcPts val="1200"/>
              </a:spcBef>
              <a:buNone/>
            </a:pPr>
            <a:endParaRPr lang="hr-HR" sz="200" dirty="0">
              <a:solidFill>
                <a:srgbClr val="C0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44525" lvl="3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200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Elephant" pitchFamily="18" charset="0"/>
                <a:ea typeface="Tahoma" panose="020B0604030504040204" pitchFamily="34" charset="0"/>
                <a:cs typeface="Tahoma" panose="020B0604030504040204" pitchFamily="34" charset="0"/>
              </a:rPr>
              <a:t>feeling the need to learn</a:t>
            </a:r>
            <a:endParaRPr lang="hr-HR" sz="1200" i="1" dirty="0">
              <a:solidFill>
                <a:schemeClr val="accent4">
                  <a:lumMod val="60000"/>
                  <a:lumOff val="40000"/>
                </a:schemeClr>
              </a:solidFill>
              <a:latin typeface="Elephant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8775" lvl="3" indent="0">
              <a:spcBef>
                <a:spcPts val="600"/>
              </a:spcBef>
              <a:buNone/>
            </a:pPr>
            <a:endParaRPr lang="hr-HR" sz="1200" i="1" dirty="0">
              <a:latin typeface="Goudy Stout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44525" lvl="3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200" i="1" dirty="0">
                <a:ea typeface="Tahoma" panose="020B0604030504040204" pitchFamily="34" charset="0"/>
                <a:cs typeface="Tahoma" panose="020B0604030504040204" pitchFamily="34" charset="0"/>
              </a:rPr>
              <a:t>being keen on working with fellow </a:t>
            </a:r>
            <a:r>
              <a:rPr lang="en-US" sz="1200" i="1" dirty="0">
                <a:solidFill>
                  <a:schemeClr val="accent1">
                    <a:lumMod val="75000"/>
                  </a:schemeClr>
                </a:solidFill>
                <a:latin typeface="Broadway" pitchFamily="82" charset="0"/>
                <a:ea typeface="Tahoma" panose="020B0604030504040204" pitchFamily="34" charset="0"/>
                <a:cs typeface="Tahoma" panose="020B0604030504040204" pitchFamily="34" charset="0"/>
              </a:rPr>
              <a:t>colleagues from other countries and </a:t>
            </a:r>
            <a:r>
              <a:rPr lang="en-US" sz="1200" i="1" dirty="0" smtClean="0">
                <a:solidFill>
                  <a:schemeClr val="accent1">
                    <a:lumMod val="75000"/>
                  </a:schemeClr>
                </a:solidFill>
                <a:latin typeface="Broadway" pitchFamily="82" charset="0"/>
                <a:ea typeface="Tahoma" panose="020B0604030504040204" pitchFamily="34" charset="0"/>
                <a:cs typeface="Tahoma" panose="020B0604030504040204" pitchFamily="34" charset="0"/>
              </a:rPr>
              <a:t>divisions</a:t>
            </a:r>
            <a:endParaRPr lang="hr-HR" sz="1200" i="1" dirty="0" smtClean="0">
              <a:solidFill>
                <a:schemeClr val="accent1">
                  <a:lumMod val="75000"/>
                </a:schemeClr>
              </a:solidFill>
              <a:latin typeface="Broadway" pitchFamily="82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8775" lvl="3" indent="0">
              <a:spcBef>
                <a:spcPts val="600"/>
              </a:spcBef>
              <a:buNone/>
            </a:pPr>
            <a:endParaRPr lang="hr-HR" sz="1200" i="1" dirty="0">
              <a:latin typeface="Broadway" pitchFamily="82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44525" lvl="3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200" i="1" dirty="0" smtClean="0">
                <a:ea typeface="Tahoma" panose="020B0604030504040204" pitchFamily="34" charset="0"/>
                <a:cs typeface="Tahoma" panose="020B0604030504040204" pitchFamily="34" charset="0"/>
              </a:rPr>
              <a:t>having </a:t>
            </a:r>
            <a:r>
              <a:rPr lang="en-US" sz="1200" i="1" dirty="0">
                <a:ea typeface="Tahoma" panose="020B0604030504040204" pitchFamily="34" charset="0"/>
                <a:cs typeface="Tahoma" panose="020B0604030504040204" pitchFamily="34" charset="0"/>
              </a:rPr>
              <a:t>the passion and capacity to </a:t>
            </a:r>
            <a:r>
              <a:rPr lang="hr-HR" sz="1200" i="1" dirty="0" smtClean="0">
                <a:solidFill>
                  <a:srgbClr val="CC0000"/>
                </a:solidFill>
                <a:latin typeface="Goudy Stout" pitchFamily="18" charset="0"/>
                <a:ea typeface="Tahoma" panose="020B0604030504040204" pitchFamily="34" charset="0"/>
                <a:cs typeface="Tahoma" panose="020B0604030504040204" pitchFamily="34" charset="0"/>
              </a:rPr>
              <a:t>„</a:t>
            </a:r>
            <a:r>
              <a:rPr lang="en-US" sz="1200" i="1" dirty="0" smtClean="0">
                <a:solidFill>
                  <a:srgbClr val="CC0000"/>
                </a:solidFill>
                <a:latin typeface="Goudy Stout" pitchFamily="18" charset="0"/>
                <a:ea typeface="Tahoma" panose="020B0604030504040204" pitchFamily="34" charset="0"/>
                <a:cs typeface="Tahoma" panose="020B0604030504040204" pitchFamily="34" charset="0"/>
              </a:rPr>
              <a:t>step </a:t>
            </a:r>
            <a:r>
              <a:rPr lang="en-US" sz="1200" i="1" dirty="0">
                <a:solidFill>
                  <a:srgbClr val="CC0000"/>
                </a:solidFill>
                <a:latin typeface="Goudy Stout" pitchFamily="18" charset="0"/>
                <a:ea typeface="Tahoma" panose="020B0604030504040204" pitchFamily="34" charset="0"/>
                <a:cs typeface="Tahoma" panose="020B0604030504040204" pitchFamily="34" charset="0"/>
              </a:rPr>
              <a:t>out of the box" </a:t>
            </a:r>
            <a:r>
              <a:rPr lang="en-US" sz="1200" i="1" dirty="0">
                <a:ea typeface="Tahoma" panose="020B0604030504040204" pitchFamily="34" charset="0"/>
                <a:cs typeface="Tahoma" panose="020B0604030504040204" pitchFamily="34" charset="0"/>
              </a:rPr>
              <a:t>and put new experiences into </a:t>
            </a:r>
            <a:r>
              <a:rPr lang="en-US" sz="1200" i="1" dirty="0" smtClean="0">
                <a:ea typeface="Tahoma" panose="020B0604030504040204" pitchFamily="34" charset="0"/>
                <a:cs typeface="Tahoma" panose="020B0604030504040204" pitchFamily="34" charset="0"/>
              </a:rPr>
              <a:t>practice</a:t>
            </a:r>
            <a:endParaRPr lang="hr-HR" sz="1200" i="1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75" y="1841500"/>
            <a:ext cx="4445000" cy="3175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5724374"/>
            <a:ext cx="838200" cy="1051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3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WHAT WE GOT?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26693" y="4881239"/>
            <a:ext cx="2160240" cy="390774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hr-HR" sz="2000" b="1" i="1" u="sng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sz="2000" b="1" i="1" u="sng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HO</a:t>
            </a:r>
            <a:r>
              <a:rPr lang="hr-HR" sz="2000" b="1" i="1" u="sng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en-US" sz="2000" b="1" i="1" u="sng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SEN</a:t>
            </a:r>
            <a:r>
              <a:rPr lang="hr-HR" sz="2000" b="1" i="1" u="sng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ONES</a:t>
            </a:r>
          </a:p>
          <a:p>
            <a:endParaRPr lang="hr-HR" sz="2000" b="1" i="1" u="sng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540" y="445131"/>
            <a:ext cx="2592288" cy="1716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160" y="4437112"/>
            <a:ext cx="3393044" cy="2038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7840" y="2335035"/>
            <a:ext cx="3239988" cy="194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985767" y="2211913"/>
            <a:ext cx="32632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 b="1" dirty="0" smtClean="0"/>
              <a:t>APPLICATION INNITIALLY RECEIVED</a:t>
            </a:r>
            <a:endParaRPr lang="hr-HR" sz="1600" b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85989"/>
            <a:ext cx="1491275" cy="107891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996952"/>
            <a:ext cx="1447678" cy="69918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339752" y="321297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ea typeface="Tahoma" panose="020B0604030504040204" pitchFamily="34" charset="0"/>
                <a:cs typeface="Tahoma" panose="020B0604030504040204" pitchFamily="34" charset="0"/>
              </a:rPr>
              <a:t>entered selection process </a:t>
            </a:r>
            <a:endParaRPr lang="hr-HR" i="1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00506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34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34081"/>
          </a:xfrm>
        </p:spPr>
        <p:txBody>
          <a:bodyPr>
            <a:noAutofit/>
          </a:bodyPr>
          <a:lstStyle/>
          <a:p>
            <a:r>
              <a:rPr lang="en-US" sz="1800" b="1" i="1" dirty="0" smtClean="0">
                <a:solidFill>
                  <a:srgbClr val="C00000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AT THE CORE OF ADVENTURE THERE ARE REAL STRATEGIC PROJECTS PUT FORWARD AIMED AT ENSURING INNOVATION FOR THE GROUP, DEALING WITH KEY BUSINESS ISSUES</a:t>
            </a:r>
            <a:r>
              <a:rPr lang="hr-HR" sz="18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r-HR" sz="18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hr-HR" sz="1800" b="1" i="1" dirty="0">
              <a:solidFill>
                <a:srgbClr val="C00000"/>
              </a:solidFill>
            </a:endParaRPr>
          </a:p>
        </p:txBody>
      </p:sp>
      <p:pic>
        <p:nvPicPr>
          <p:cNvPr id="6" name="Picture 5" descr="\\Hrfs-grupa01\human_resources\EDUKACIJE\L E A R N\ADVENTURE\PREZENTACIJE MENTORA 13.3.2013-provjeriti verzije\KILL BILL_Team Contract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52737"/>
            <a:ext cx="1944216" cy="262829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\\Hrfs-grupa01\human_resources\EDUKACIJE\L E A R N\ADVENTURE\PREZENTACIJE MENTORA 13.3.2013-provjeriti verzije\Multaben_Team Contract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052737"/>
            <a:ext cx="2163688" cy="2736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\\Hrfs-grupa01\human_resources\EDUKACIJE\L E A R N\ADVENTURE\PREZENTACIJE MENTORA 13.3.2013-provjeriti verzije\i-VAR_Team Contract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052737"/>
            <a:ext cx="2131049" cy="2736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\\Hrfs-grupa01\human_resources\EDUKACIJE\L E A R N\ADVENTURE\PREZENTACIJE MENTORA 13.3.2013-provjeriti verzije\Blue Ocean_Team Contract.jpg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933056"/>
            <a:ext cx="2032248" cy="2780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\\Hrfs-grupa01\human_resources\EDUKACIJE\L E A R N\ADVENTURE\PREZENTACIJE MENTORA 13.3.2013-provjeriti verzije\Get online_Team Contract.jpg"/>
          <p:cNvPicPr/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171234"/>
            <a:ext cx="3312368" cy="23043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538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TEAM SUPPORT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7787208" cy="4525963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TEAM MENTOR </a:t>
            </a:r>
            <a:r>
              <a:rPr lang="en-US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– ”co-pilot seat”; to advise and hands down knowledge and experience, to give direction and regular feedback; to challenge the team and set expectations</a:t>
            </a:r>
            <a:endParaRPr lang="hr-HR" dirty="0">
              <a:solidFill>
                <a:schemeClr val="tx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hr-HR" dirty="0">
              <a:solidFill>
                <a:schemeClr val="tx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en-US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TEAM COACH </a:t>
            </a:r>
            <a:r>
              <a:rPr lang="en-US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– “sideline support” to the team, help in maintaining effective team work and helping members in raising awareness of the learning process </a:t>
            </a:r>
            <a:endParaRPr lang="hr-HR" dirty="0">
              <a:solidFill>
                <a:schemeClr val="tx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hr-HR" dirty="0">
              <a:solidFill>
                <a:schemeClr val="tx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en-US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WORKSHOP CONTENT PROVIDERS </a:t>
            </a:r>
            <a:r>
              <a:rPr lang="en-US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– effectively conducting workshop content and connecting workshop content with project workflow</a:t>
            </a:r>
            <a:endParaRPr lang="hr-HR" dirty="0">
              <a:solidFill>
                <a:schemeClr val="tx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hr-HR" dirty="0">
              <a:solidFill>
                <a:schemeClr val="tx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en-US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PROGRAM MANAGER </a:t>
            </a:r>
            <a:r>
              <a:rPr lang="en-US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– professional support in handling possible resources and/or logistic issues and acting as “liaison” between all partners in the program</a:t>
            </a:r>
            <a:endParaRPr lang="hr-HR" dirty="0">
              <a:solidFill>
                <a:schemeClr val="tx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hr-HR" dirty="0">
              <a:solidFill>
                <a:schemeClr val="tx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Adventure Events were the backbone of the Adventure journey</a:t>
            </a:r>
            <a:r>
              <a:rPr lang="hr-HR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en-US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3 major ones (</a:t>
            </a:r>
            <a:r>
              <a:rPr lang="en-US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DISCOVERY</a:t>
            </a:r>
            <a:r>
              <a:rPr lang="en-US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(Project Management), </a:t>
            </a:r>
            <a:r>
              <a:rPr lang="en-US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CHALLENGE</a:t>
            </a:r>
            <a:r>
              <a:rPr lang="en-US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(Team Work) and </a:t>
            </a:r>
            <a:r>
              <a:rPr lang="en-US" dirty="0">
                <a:solidFill>
                  <a:srgbClr val="C0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DELIVERY</a:t>
            </a:r>
            <a:r>
              <a:rPr lang="en-US" dirty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(Presentation Skills)</a:t>
            </a:r>
            <a:endParaRPr lang="hr-HR" dirty="0">
              <a:solidFill>
                <a:schemeClr val="tx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9709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EVALUATION</a:t>
            </a:r>
            <a:endParaRPr lang="hr-HR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132856"/>
            <a:ext cx="3608356" cy="2702784"/>
          </a:xfrm>
        </p:spPr>
      </p:pic>
      <p:sp>
        <p:nvSpPr>
          <p:cNvPr id="3" name="TextBox 2"/>
          <p:cNvSpPr txBox="1"/>
          <p:nvPr/>
        </p:nvSpPr>
        <p:spPr>
          <a:xfrm>
            <a:off x="1403648" y="515719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 smtClean="0"/>
              <a:t>INDIVIDUALS</a:t>
            </a:r>
            <a:endParaRPr lang="hr-HR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580112" y="515719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 smtClean="0"/>
              <a:t>PROJECTS</a:t>
            </a:r>
            <a:endParaRPr lang="hr-HR" b="1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132856"/>
            <a:ext cx="2143125" cy="2143125"/>
          </a:xfrm>
        </p:spPr>
      </p:pic>
    </p:spTree>
    <p:extLst>
      <p:ext uri="{BB962C8B-B14F-4D97-AF65-F5344CB8AC3E}">
        <p14:creationId xmlns:p14="http://schemas.microsoft.com/office/powerpoint/2010/main" val="310222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424</Words>
  <Application>Microsoft Office PowerPoint</Application>
  <PresentationFormat>On-screen Show (4:3)</PresentationFormat>
  <Paragraphs>61</Paragraphs>
  <Slides>12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AG CULTURE &amp; VALUES</vt:lpstr>
      <vt:lpstr>WHAT IS ADVENTURE?</vt:lpstr>
      <vt:lpstr>WHAT WERE WE LOKING FOR?</vt:lpstr>
      <vt:lpstr>WHAT WE GOT?</vt:lpstr>
      <vt:lpstr>AT THE CORE OF ADVENTURE THERE ARE REAL STRATEGIC PROJECTS PUT FORWARD AIMED AT ENSURING INNOVATION FOR THE GROUP, DEALING WITH KEY BUSINESS ISSUES </vt:lpstr>
      <vt:lpstr>TEAM SUPPORT</vt:lpstr>
      <vt:lpstr>EVALUATION</vt:lpstr>
      <vt:lpstr>IMPLEMENTATION</vt:lpstr>
      <vt:lpstr>WHAT WAS IN IT FOR THEM?</vt:lpstr>
      <vt:lpstr>PowerPoint Presentation</vt:lpstr>
    </vt:vector>
  </TitlesOfParts>
  <Company>Tau On-line d.o.o.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Lovric</dc:creator>
  <cp:lastModifiedBy>Maja Mahovlic</cp:lastModifiedBy>
  <cp:revision>29</cp:revision>
  <dcterms:created xsi:type="dcterms:W3CDTF">2014-03-11T14:46:46Z</dcterms:created>
  <dcterms:modified xsi:type="dcterms:W3CDTF">2015-02-04T09:47:28Z</dcterms:modified>
</cp:coreProperties>
</file>