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6" r:id="rId9"/>
    <p:sldId id="267" r:id="rId10"/>
    <p:sldId id="268" r:id="rId11"/>
    <p:sldId id="265" r:id="rId12"/>
    <p:sldId id="26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D62027"/>
    <a:srgbClr val="9C1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4" d="100"/>
          <a:sy n="74" d="100"/>
        </p:scale>
        <p:origin x="-126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FB4AD-444F-4706-B5F3-1A880BCE2D9C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86FD9-B8C5-470B-AEE7-589D5D9A4C9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9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BENEFITS FOR</a:t>
            </a:r>
            <a:r>
              <a:rPr lang="hr-HR" baseline="0" dirty="0" smtClean="0"/>
              <a:t> AG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6FD9-B8C5-470B-AEE7-589D5D9A4C9A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30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NEŠTO O SELEKCIJI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6FD9-B8C5-470B-AEE7-589D5D9A4C9A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926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OTKUDA PROJEKTI, FORMIRANJE</a:t>
            </a:r>
            <a:r>
              <a:rPr lang="hr-HR" baseline="0" dirty="0" smtClean="0"/>
              <a:t> TIMOVA, LADA , LAP DANCE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6FD9-B8C5-470B-AEE7-589D5D9A4C9A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004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PROJECT</a:t>
            </a:r>
            <a:r>
              <a:rPr lang="hr-HR" baseline="0" dirty="0" smtClean="0"/>
              <a:t> PROPOSAL PRESENTATIONS, EVALUATION </a:t>
            </a:r>
            <a:r>
              <a:rPr lang="hr-HR" dirty="0" smtClean="0"/>
              <a:t>OF</a:t>
            </a:r>
            <a:r>
              <a:rPr lang="hr-HR" baseline="0" dirty="0" smtClean="0"/>
              <a:t> THE CANDIDATES (MENTOR &amp;COACH, MOTIVATION, STRENGHTS, DEVELOPMENT AREAS) </a:t>
            </a:r>
          </a:p>
          <a:p>
            <a:r>
              <a:rPr lang="hr-HR" baseline="0" dirty="0" smtClean="0"/>
              <a:t>EVALUATION OF PROJECTS – SMC PRESENTATION (GENERAL IMPRESSION, WHAT WAS RIGHT, WHAT SHOULD BE DONE DIFFERENTLY)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6FD9-B8C5-470B-AEE7-589D5D9A4C9A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71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Specificnosti</a:t>
            </a:r>
            <a:r>
              <a:rPr lang="hr-HR" baseline="0" dirty="0" smtClean="0"/>
              <a:t> timova – nema vođe, nisu većinom prošli sve faze razvoja tima, </a:t>
            </a:r>
            <a:r>
              <a:rPr lang="hr-HR" baseline="0" dirty="0" err="1" smtClean="0"/>
              <a:t>lack</a:t>
            </a:r>
            <a:r>
              <a:rPr lang="hr-HR" baseline="0" dirty="0" smtClean="0"/>
              <a:t> </a:t>
            </a:r>
            <a:r>
              <a:rPr lang="hr-HR" baseline="0" dirty="0" err="1" smtClean="0"/>
              <a:t>of</a:t>
            </a:r>
            <a:r>
              <a:rPr lang="hr-HR" baseline="0" dirty="0" smtClean="0"/>
              <a:t> </a:t>
            </a:r>
            <a:r>
              <a:rPr lang="hr-HR" baseline="0" dirty="0" err="1" smtClean="0"/>
              <a:t>business</a:t>
            </a:r>
            <a:r>
              <a:rPr lang="hr-HR" baseline="0" dirty="0" smtClean="0"/>
              <a:t> </a:t>
            </a:r>
            <a:r>
              <a:rPr lang="hr-HR" baseline="0" dirty="0" err="1" smtClean="0"/>
              <a:t>skills</a:t>
            </a:r>
            <a:r>
              <a:rPr lang="hr-HR" baseline="0" dirty="0" smtClean="0"/>
              <a:t>;  PROCJENA MENTORA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6FD9-B8C5-470B-AEE7-589D5D9A4C9A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037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5758408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D620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072608" cy="119898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2560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1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83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rgbClr val="D6202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148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14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5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932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6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392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1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D62F6AD-C81B-429E-BE92-B65EB0DD9EBE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45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2A52-B634-467E-BABF-B09983A54B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07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D6202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1.png"/><Relationship Id="rId4" Type="http://schemas.openxmlformats.org/officeDocument/2006/relationships/image" Target="../media/image26.jpeg"/><Relationship Id="rId9" Type="http://schemas.openxmlformats.org/officeDocument/2006/relationships/hyperlink" Target="file:///\\Hrfs-grupa01\human_resources\EDUKACIJE\L%20E%20A%20R%20N\LEARN%20programi\ADVENTURE\HR%20Nagrada\learn_final_crop%20(1).avi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[your name and title]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6" y="1340768"/>
            <a:ext cx="6010275" cy="377073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IMPLEMENTATION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693311" y="1676515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PROJECTS READY FOR IMPLEMENTATION – TOOK OVER BY THE BUSINESS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30" y="2594785"/>
            <a:ext cx="936104" cy="992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3688" y="3217789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TO BE ADDITIONALLY RESEARCHED</a:t>
            </a:r>
            <a:endParaRPr lang="hr-H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83" y="3924702"/>
            <a:ext cx="846157" cy="8461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8122" y="412452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DECLINED, ONE BECAUSE OF BUSINESS PRIORTITIES, ONE BECAUSE OF INSUFICIENT DATA</a:t>
            </a:r>
            <a:endParaRPr lang="hr-H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51" y="980728"/>
            <a:ext cx="934689" cy="13421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63688" y="5520316"/>
            <a:ext cx="625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CANDIDATE REPORTS AND CANDIDATE DEVELOPMENT PLANS </a:t>
            </a:r>
            <a:endParaRPr lang="hr-HR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30" y="5167793"/>
            <a:ext cx="1026989" cy="75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WAS IN IT FOR THEM?</a:t>
            </a:r>
            <a:endParaRPr lang="hr-HR" dirty="0"/>
          </a:p>
        </p:txBody>
      </p:sp>
      <p:pic>
        <p:nvPicPr>
          <p:cNvPr id="10" name="Picture 2" descr="\\Hrfs-grupa01\human_resources\EDUKACIJE\L E A R N\LEARN programi\ADVENTURE\ADVENTURE materijali\Fotografije 16.10\DSCN32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8" y="3727948"/>
            <a:ext cx="1827650" cy="243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Hrfs-grupa01\human_resources\EDUKACIJE\L E A R N\LEARN programi\ADVENTURE\ADVENTURE materijali\Fotografije 16.10\DSCN32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09364"/>
            <a:ext cx="2017632" cy="269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67048" y="4086350"/>
            <a:ext cx="2794184" cy="20956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36608"/>
            <a:ext cx="2688298" cy="2016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50717" y="4077221"/>
            <a:ext cx="2794185" cy="20956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2" y="1636608"/>
            <a:ext cx="2655473" cy="1991605"/>
          </a:xfrm>
          <a:prstGeom prst="rect">
            <a:avLst/>
          </a:prstGeom>
        </p:spPr>
      </p:pic>
      <p:pic>
        <p:nvPicPr>
          <p:cNvPr id="16" name="Picture 15">
            <a:hlinkClick r:id="rId9" action="ppaction://hlinkfile"/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16641"/>
            <a:ext cx="1103285" cy="81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2120" cy="43416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47251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THANK YOU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833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" r="5676" b="8132"/>
          <a:stretch/>
        </p:blipFill>
        <p:spPr>
          <a:xfrm>
            <a:off x="-505356" y="0"/>
            <a:ext cx="9649356" cy="68891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1600" y="153887"/>
            <a:ext cx="81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thrilling, inspiring and different </a:t>
            </a:r>
            <a:r>
              <a:rPr lang="hr-HR" sz="2400" b="1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earning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experience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 CULTURE &amp; VALUES</a:t>
            </a: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200800" cy="481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3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ADVENTURE?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70604"/>
            <a:ext cx="741682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International 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leadership development program for young professionals and managers from all over the 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Atlantic G</a:t>
            </a:r>
            <a:r>
              <a:rPr lang="en-US" dirty="0" err="1" smtClean="0">
                <a:ea typeface="Tahoma" panose="020B0604030504040204" pitchFamily="34" charset="0"/>
                <a:cs typeface="Tahoma" panose="020B0604030504040204" pitchFamily="34" charset="0"/>
              </a:rPr>
              <a:t>rup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WHY IT IS CALLED ADVENTURE?</a:t>
            </a:r>
            <a:endParaRPr lang="hr-HR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hr-HR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dirty="0" err="1"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a "</a:t>
            </a:r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journey into innovation, learning and execution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" and </a:t>
            </a:r>
            <a:r>
              <a:rPr lang="hr-HR" dirty="0" err="1" smtClean="0">
                <a:ea typeface="Tahoma" panose="020B0604030504040204" pitchFamily="34" charset="0"/>
                <a:cs typeface="Tahoma" panose="020B0604030504040204" pitchFamily="34" charset="0"/>
              </a:rPr>
              <a:t>asked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the participants 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to learn by working on strategic business projects in international 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team;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to strengthen their visibility and build their network by working with top executives, prime experts and peers from all over AG;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to ask themselves some important questions which will raise their self-awareness and understanding the meaning of being a leader.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17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WERE WE LOKING FOR?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925143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2 - 5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years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professional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experience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- at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least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one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within</a:t>
            </a:r>
            <a:r>
              <a:rPr lang="hr-HR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AG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direct </a:t>
            </a: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manager clearly in favor of </a:t>
            </a:r>
            <a:r>
              <a:rPr lang="hr-HR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application </a:t>
            </a:r>
            <a:endParaRPr lang="hr-HR" sz="1200" dirty="0" smtClean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level </a:t>
            </a: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of English allowing for active participation </a:t>
            </a:r>
            <a:endParaRPr lang="hr-HR" sz="12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prepared to move abroad </a:t>
            </a:r>
            <a:endParaRPr lang="hr-HR" sz="1200" dirty="0" smtClean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C00000"/>
                </a:solidFill>
                <a:latin typeface="Felix Titling" pitchFamily="82" charset="0"/>
                <a:ea typeface="Tahoma" panose="020B0604030504040204" pitchFamily="34" charset="0"/>
                <a:cs typeface="Tahoma" panose="020B0604030504040204" pitchFamily="34" charset="0"/>
              </a:rPr>
              <a:t>motivation </a:t>
            </a:r>
            <a:r>
              <a:rPr lang="en-US" sz="1200" b="1" dirty="0">
                <a:solidFill>
                  <a:srgbClr val="C00000"/>
                </a:solidFill>
                <a:latin typeface="Felix Titling" pitchFamily="82" charset="0"/>
                <a:ea typeface="Tahoma" panose="020B0604030504040204" pitchFamily="34" charset="0"/>
                <a:cs typeface="Tahoma" panose="020B0604030504040204" pitchFamily="34" charset="0"/>
              </a:rPr>
              <a:t>to grow and engage in own </a:t>
            </a:r>
            <a:r>
              <a:rPr lang="en-US" sz="1200" b="1" dirty="0" smtClean="0">
                <a:solidFill>
                  <a:srgbClr val="C00000"/>
                </a:solidFill>
                <a:latin typeface="Felix Titling" pitchFamily="82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endParaRPr lang="hr-HR" sz="1200" b="1" dirty="0" smtClean="0">
              <a:solidFill>
                <a:srgbClr val="C00000"/>
              </a:solidFill>
              <a:latin typeface="Felix Titling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spcBef>
                <a:spcPts val="1200"/>
              </a:spcBef>
              <a:buNone/>
            </a:pPr>
            <a:endParaRPr lang="hr-HR" sz="200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4525" lvl="3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2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Elephant" pitchFamily="18" charset="0"/>
                <a:ea typeface="Tahoma" panose="020B0604030504040204" pitchFamily="34" charset="0"/>
                <a:cs typeface="Tahoma" panose="020B0604030504040204" pitchFamily="34" charset="0"/>
              </a:rPr>
              <a:t>feeling the need to learn</a:t>
            </a:r>
            <a:endParaRPr lang="hr-HR" sz="1200" i="1" dirty="0">
              <a:solidFill>
                <a:schemeClr val="accent4">
                  <a:lumMod val="60000"/>
                  <a:lumOff val="40000"/>
                </a:schemeClr>
              </a:solidFill>
              <a:latin typeface="Elephant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lvl="3" indent="0">
              <a:spcBef>
                <a:spcPts val="600"/>
              </a:spcBef>
              <a:buNone/>
            </a:pPr>
            <a:endParaRPr lang="hr-HR" sz="1200" i="1" dirty="0">
              <a:latin typeface="Goudy Stout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4525" lvl="3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200" i="1" dirty="0">
                <a:ea typeface="Tahoma" panose="020B0604030504040204" pitchFamily="34" charset="0"/>
                <a:cs typeface="Tahoma" panose="020B0604030504040204" pitchFamily="34" charset="0"/>
              </a:rPr>
              <a:t>being keen on working with fellow </a:t>
            </a:r>
            <a:r>
              <a:rPr lang="en-US" sz="1200" i="1" dirty="0">
                <a:solidFill>
                  <a:schemeClr val="accent1">
                    <a:lumMod val="75000"/>
                  </a:schemeClr>
                </a:solidFill>
                <a:latin typeface="Broadway" pitchFamily="82" charset="0"/>
                <a:ea typeface="Tahoma" panose="020B0604030504040204" pitchFamily="34" charset="0"/>
                <a:cs typeface="Tahoma" panose="020B0604030504040204" pitchFamily="34" charset="0"/>
              </a:rPr>
              <a:t>colleagues from other countries and </a:t>
            </a:r>
            <a:r>
              <a:rPr lang="en-US" sz="1200" i="1" dirty="0" smtClean="0">
                <a:solidFill>
                  <a:schemeClr val="accent1">
                    <a:lumMod val="75000"/>
                  </a:schemeClr>
                </a:solidFill>
                <a:latin typeface="Broadway" pitchFamily="82" charset="0"/>
                <a:ea typeface="Tahoma" panose="020B0604030504040204" pitchFamily="34" charset="0"/>
                <a:cs typeface="Tahoma" panose="020B0604030504040204" pitchFamily="34" charset="0"/>
              </a:rPr>
              <a:t>divisions</a:t>
            </a:r>
            <a:endParaRPr lang="hr-HR" sz="1200" i="1" dirty="0" smtClean="0">
              <a:solidFill>
                <a:schemeClr val="accent1">
                  <a:lumMod val="75000"/>
                </a:schemeClr>
              </a:solidFill>
              <a:latin typeface="Broadway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lvl="3" indent="0">
              <a:spcBef>
                <a:spcPts val="600"/>
              </a:spcBef>
              <a:buNone/>
            </a:pPr>
            <a:endParaRPr lang="hr-HR" sz="1200" i="1" dirty="0">
              <a:latin typeface="Broadway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4525" lvl="3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200" i="1" dirty="0" smtClean="0">
                <a:ea typeface="Tahoma" panose="020B0604030504040204" pitchFamily="34" charset="0"/>
                <a:cs typeface="Tahoma" panose="020B0604030504040204" pitchFamily="34" charset="0"/>
              </a:rPr>
              <a:t>having </a:t>
            </a:r>
            <a:r>
              <a:rPr lang="en-US" sz="1200" i="1" dirty="0">
                <a:ea typeface="Tahoma" panose="020B0604030504040204" pitchFamily="34" charset="0"/>
                <a:cs typeface="Tahoma" panose="020B0604030504040204" pitchFamily="34" charset="0"/>
              </a:rPr>
              <a:t>the passion and capacity to </a:t>
            </a:r>
            <a:r>
              <a:rPr lang="hr-HR" sz="1200" i="1" dirty="0" smtClean="0">
                <a:solidFill>
                  <a:srgbClr val="CC0000"/>
                </a:solidFill>
                <a:latin typeface="Goudy Stout" pitchFamily="18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en-US" sz="1200" i="1" dirty="0" smtClean="0">
                <a:solidFill>
                  <a:srgbClr val="CC0000"/>
                </a:solidFill>
                <a:latin typeface="Goudy Stout" pitchFamily="18" charset="0"/>
                <a:ea typeface="Tahoma" panose="020B0604030504040204" pitchFamily="34" charset="0"/>
                <a:cs typeface="Tahoma" panose="020B0604030504040204" pitchFamily="34" charset="0"/>
              </a:rPr>
              <a:t>step </a:t>
            </a:r>
            <a:r>
              <a:rPr lang="en-US" sz="1200" i="1" dirty="0">
                <a:solidFill>
                  <a:srgbClr val="CC0000"/>
                </a:solidFill>
                <a:latin typeface="Goudy Stout" pitchFamily="18" charset="0"/>
                <a:ea typeface="Tahoma" panose="020B0604030504040204" pitchFamily="34" charset="0"/>
                <a:cs typeface="Tahoma" panose="020B0604030504040204" pitchFamily="34" charset="0"/>
              </a:rPr>
              <a:t>out of the box" </a:t>
            </a:r>
            <a:r>
              <a:rPr lang="en-US" sz="1200" i="1" dirty="0">
                <a:ea typeface="Tahoma" panose="020B0604030504040204" pitchFamily="34" charset="0"/>
                <a:cs typeface="Tahoma" panose="020B0604030504040204" pitchFamily="34" charset="0"/>
              </a:rPr>
              <a:t>and put new experiences into </a:t>
            </a:r>
            <a:r>
              <a:rPr lang="en-US" sz="1200" i="1" dirty="0" smtClean="0">
                <a:ea typeface="Tahoma" panose="020B0604030504040204" pitchFamily="34" charset="0"/>
                <a:cs typeface="Tahoma" panose="020B0604030504040204" pitchFamily="34" charset="0"/>
              </a:rPr>
              <a:t>practice</a:t>
            </a:r>
            <a:endParaRPr lang="hr-HR" sz="12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5" y="1841500"/>
            <a:ext cx="4445000" cy="317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724374"/>
            <a:ext cx="83820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WE GOT?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6693" y="4881239"/>
            <a:ext cx="2160240" cy="39077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hr-HR" sz="2000" b="1" i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000" b="1" i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</a:t>
            </a:r>
            <a:r>
              <a:rPr lang="hr-HR" sz="2000" b="1" i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2000" b="1" i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SEN</a:t>
            </a:r>
            <a:r>
              <a:rPr lang="hr-HR" sz="2000" b="1" i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ONES</a:t>
            </a:r>
          </a:p>
          <a:p>
            <a:endParaRPr lang="hr-HR" sz="2000" b="1" i="1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540" y="445131"/>
            <a:ext cx="2592288" cy="171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60" y="4437112"/>
            <a:ext cx="3393044" cy="203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40" y="2335035"/>
            <a:ext cx="3239988" cy="19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85767" y="2211913"/>
            <a:ext cx="3263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APPLICATION INNITIALLY RECEIVED</a:t>
            </a:r>
            <a:endParaRPr lang="hr-HR" sz="1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5989"/>
            <a:ext cx="1491275" cy="10789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1447678" cy="6991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39752" y="32129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ea typeface="Tahoma" panose="020B0604030504040204" pitchFamily="34" charset="0"/>
                <a:cs typeface="Tahoma" panose="020B0604030504040204" pitchFamily="34" charset="0"/>
              </a:rPr>
              <a:t>entered selection process </a:t>
            </a:r>
            <a:endParaRPr lang="hr-HR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050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1"/>
          </a:xfrm>
        </p:spPr>
        <p:txBody>
          <a:bodyPr>
            <a:noAutofit/>
          </a:bodyPr>
          <a:lstStyle/>
          <a:p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AT THE CORE OF ADVENTURE THERE ARE REAL STRATEGIC PROJECTS PUT FORWARD AIMED AT ENSURING INNOVATION FOR THE GROUP, DEALING WITH KEY BUSINESS ISSUES</a:t>
            </a:r>
            <a:r>
              <a:rPr lang="hr-HR" sz="18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1800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r-HR" sz="1800" b="1" i="1" dirty="0">
              <a:solidFill>
                <a:srgbClr val="C00000"/>
              </a:solidFill>
            </a:endParaRPr>
          </a:p>
        </p:txBody>
      </p:sp>
      <p:pic>
        <p:nvPicPr>
          <p:cNvPr id="6" name="Picture 5" descr="\\Hrfs-grupa01\human_resources\EDUKACIJE\L E A R N\ADVENTURE\PREZENTACIJE MENTORA 13.3.2013-provjeriti verzije\KILL BILL_Team Contract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7"/>
            <a:ext cx="1944216" cy="2628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Hrfs-grupa01\human_resources\EDUKACIJE\L E A R N\ADVENTURE\PREZENTACIJE MENTORA 13.3.2013-provjeriti verzije\Multaben_Team Contract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2737"/>
            <a:ext cx="2163688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Hrfs-grupa01\human_resources\EDUKACIJE\L E A R N\ADVENTURE\PREZENTACIJE MENTORA 13.3.2013-provjeriti verzije\i-VAR_Team Contract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52737"/>
            <a:ext cx="2131049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\\Hrfs-grupa01\human_resources\EDUKACIJE\L E A R N\ADVENTURE\PREZENTACIJE MENTORA 13.3.2013-provjeriti verzije\Blue Ocean_Team Contract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2032248" cy="2780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\\Hrfs-grupa01\human_resources\EDUKACIJE\L E A R N\ADVENTURE\PREZENTACIJE MENTORA 13.3.2013-provjeriti verzije\Get online_Team Contract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71234"/>
            <a:ext cx="3312368" cy="2304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3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TEAM SUPPORT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787208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TEAM MENTOR 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”co-pilot seat”; to advise and hands down knowledge and experience, to give direction and regular feedback; to challenge the team and set expectations</a:t>
            </a:r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TEAM COACH 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“sideline support” to the team, help in maintaining effective team work and helping members in raising awareness of the learning process </a:t>
            </a:r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WORKSHOP CONTENT PROVIDERS 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effectively conducting workshop content and connecting workshop content with project workflow</a:t>
            </a:r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PROGRAM MANAGER 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professional support in handling possible resources and/or logistic issues and acting as “liaison” between all partners in the program</a:t>
            </a:r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Adventure Events were the backbone of the Adventure journey</a:t>
            </a:r>
            <a:r>
              <a:rPr lang="hr-HR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3 major ones (</a:t>
            </a:r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DISCOVERY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(Project Management), </a:t>
            </a:r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CHALLENGE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(Team Work) and </a:t>
            </a:r>
            <a:r>
              <a:rPr lang="en-US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DELIVERY</a:t>
            </a:r>
            <a:r>
              <a:rPr lang="en-US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(Presentation Skills)</a:t>
            </a:r>
            <a:endParaRPr lang="hr-HR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70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EVALUATION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3608356" cy="2702784"/>
          </a:xfrm>
        </p:spPr>
      </p:pic>
      <p:sp>
        <p:nvSpPr>
          <p:cNvPr id="3" name="TextBox 2"/>
          <p:cNvSpPr txBox="1"/>
          <p:nvPr/>
        </p:nvSpPr>
        <p:spPr>
          <a:xfrm>
            <a:off x="1403648" y="51571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INDIVIDUALS</a:t>
            </a:r>
            <a:endParaRPr lang="hr-H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51571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PROJECTS</a:t>
            </a:r>
            <a:endParaRPr lang="hr-HR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32856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31022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424</Words>
  <Application>Microsoft Office PowerPoint</Application>
  <PresentationFormat>On-screen Show (4:3)</PresentationFormat>
  <Paragraphs>61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AG CULTURE &amp; VALUES</vt:lpstr>
      <vt:lpstr>WHAT IS ADVENTURE?</vt:lpstr>
      <vt:lpstr>WHAT WERE WE LOKING FOR?</vt:lpstr>
      <vt:lpstr>WHAT WE GOT?</vt:lpstr>
      <vt:lpstr>AT THE CORE OF ADVENTURE THERE ARE REAL STRATEGIC PROJECTS PUT FORWARD AIMED AT ENSURING INNOVATION FOR THE GROUP, DEALING WITH KEY BUSINESS ISSUES </vt:lpstr>
      <vt:lpstr>TEAM SUPPORT</vt:lpstr>
      <vt:lpstr>EVALUATION</vt:lpstr>
      <vt:lpstr>IMPLEMENTATION</vt:lpstr>
      <vt:lpstr>WHAT WAS IN IT FOR THEM?</vt:lpstr>
      <vt:lpstr>PowerPoint Presentation</vt:lpstr>
    </vt:vector>
  </TitlesOfParts>
  <Company>Tau On-line d.o.o.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Lovric</dc:creator>
  <cp:lastModifiedBy>Maja Mahovlic</cp:lastModifiedBy>
  <cp:revision>29</cp:revision>
  <dcterms:created xsi:type="dcterms:W3CDTF">2014-03-11T14:46:46Z</dcterms:created>
  <dcterms:modified xsi:type="dcterms:W3CDTF">2015-02-04T09:47:28Z</dcterms:modified>
</cp:coreProperties>
</file>